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7" r:id="rId2"/>
    <p:sldId id="260" r:id="rId3"/>
    <p:sldId id="294" r:id="rId4"/>
    <p:sldId id="296" r:id="rId5"/>
    <p:sldId id="295" r:id="rId6"/>
    <p:sldId id="297" r:id="rId7"/>
    <p:sldId id="298" r:id="rId8"/>
    <p:sldId id="299" r:id="rId9"/>
    <p:sldId id="300" r:id="rId10"/>
    <p:sldId id="301" r:id="rId11"/>
    <p:sldId id="290" r:id="rId12"/>
    <p:sldId id="288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KoPub돋움체 Bold" pitchFamily="2" charset="-127"/>
      <p:bold r:id="rId16"/>
    </p:embeddedFont>
    <p:embeddedFont>
      <p:font typeface="KoPub돋움체 Light" pitchFamily="2" charset="-127"/>
      <p:regular r:id="rId17"/>
    </p:embeddedFont>
    <p:embeddedFont>
      <p:font typeface="Noto Sans KR Black" panose="020B0500000000000000" pitchFamily="34" charset="-128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orient="horz" pos="2115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3366FF"/>
    <a:srgbClr val="1C43BE"/>
    <a:srgbClr val="204BD6"/>
    <a:srgbClr val="2D59DF"/>
    <a:srgbClr val="666666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 autoAdjust="0"/>
    <p:restoredTop sz="94660"/>
  </p:normalViewPr>
  <p:slideViewPr>
    <p:cSldViewPr snapToGrid="0" showGuides="1">
      <p:cViewPr varScale="1">
        <p:scale>
          <a:sx n="124" d="100"/>
          <a:sy n="124" d="100"/>
        </p:scale>
        <p:origin x="792" y="168"/>
      </p:cViewPr>
      <p:guideLst>
        <p:guide orient="horz" pos="278"/>
        <p:guide pos="302"/>
        <p:guide pos="7378"/>
        <p:guide orient="horz" pos="4042"/>
        <p:guide orient="horz" pos="527"/>
        <p:guide orient="horz" pos="211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E54E3E-1E68-4117-AB3F-334EE3C57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2023. 1. 3.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64BCD-2685-4EFB-BC1E-8CD0BA774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0A181-C1AD-4253-83EB-EDACDA7A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454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ADCF35-3502-4798-9F9B-918A00C20890}"/>
              </a:ext>
            </a:extLst>
          </p:cNvPr>
          <p:cNvSpPr/>
          <p:nvPr userDrawn="1"/>
        </p:nvSpPr>
        <p:spPr>
          <a:xfrm>
            <a:off x="-12291" y="0"/>
            <a:ext cx="12204291" cy="6858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9CB9A-9DFA-47D3-B493-322C104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2023. 1. 3.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203A-A9AA-492A-AF8A-01F70B1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5C2A-63AE-4D87-A5F4-7FCBF69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630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ADCF35-3502-4798-9F9B-918A00C20890}"/>
              </a:ext>
            </a:extLst>
          </p:cNvPr>
          <p:cNvSpPr/>
          <p:nvPr userDrawn="1"/>
        </p:nvSpPr>
        <p:spPr>
          <a:xfrm>
            <a:off x="-12291" y="0"/>
            <a:ext cx="12204291" cy="6858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B66EDC-5E2E-4D5C-9E61-47F674F23493}"/>
              </a:ext>
            </a:extLst>
          </p:cNvPr>
          <p:cNvSpPr/>
          <p:nvPr userDrawn="1"/>
        </p:nvSpPr>
        <p:spPr>
          <a:xfrm>
            <a:off x="0" y="1388961"/>
            <a:ext cx="12192000" cy="546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9CB9A-9DFA-47D3-B493-322C104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2023. 1. 3.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203A-A9AA-492A-AF8A-01F70B1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5C2A-63AE-4D87-A5F4-7FCBF69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11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E15E559-814E-42EE-B57F-B16F230EE1A8}"/>
              </a:ext>
            </a:extLst>
          </p:cNvPr>
          <p:cNvSpPr/>
          <p:nvPr userDrawn="1"/>
        </p:nvSpPr>
        <p:spPr>
          <a:xfrm>
            <a:off x="-12291" y="0"/>
            <a:ext cx="12204291" cy="441323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9CB9A-9DFA-47D3-B493-322C104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2023. 1. 3.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203A-A9AA-492A-AF8A-01F70B1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5C2A-63AE-4D87-A5F4-7FCBF69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124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9503B2-17F3-4AA8-932D-B31C067A2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19A05-6180-4156-9F6E-06287DE939E2}" type="datetimeFigureOut">
              <a:rPr lang="ko-KR" altLang="en-US" smtClean="0"/>
              <a:t>2023. 1. 3.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23C95-5824-4291-AAB8-77B41CEB9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747EB-50ED-44FD-BB4D-D9701951D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71" r:id="rId3"/>
    <p:sldLayoutId id="214748366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3A4420-8BD2-4399-BA5C-8C87CBAB390A}"/>
              </a:ext>
            </a:extLst>
          </p:cNvPr>
          <p:cNvSpPr txBox="1"/>
          <p:nvPr/>
        </p:nvSpPr>
        <p:spPr>
          <a:xfrm>
            <a:off x="490575" y="3250341"/>
            <a:ext cx="3552423" cy="52615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LACP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FF98A4B-411D-4428-B39F-5D0279518604}"/>
              </a:ext>
            </a:extLst>
          </p:cNvPr>
          <p:cNvCxnSpPr>
            <a:cxnSpLocks/>
          </p:cNvCxnSpPr>
          <p:nvPr/>
        </p:nvCxnSpPr>
        <p:spPr>
          <a:xfrm>
            <a:off x="490575" y="3946326"/>
            <a:ext cx="58515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C3729D-065F-407A-C697-0A0416DADC75}"/>
              </a:ext>
            </a:extLst>
          </p:cNvPr>
          <p:cNvSpPr txBox="1"/>
          <p:nvPr/>
        </p:nvSpPr>
        <p:spPr>
          <a:xfrm>
            <a:off x="6425967" y="3283897"/>
            <a:ext cx="526144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4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Network </a:t>
            </a:r>
            <a:r>
              <a:rPr lang="en-US" altLang="ko-KR" sz="4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43BE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/ </a:t>
            </a:r>
            <a:r>
              <a:rPr lang="en-US" altLang="ko-KR" sz="4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Server</a:t>
            </a:r>
            <a:endParaRPr lang="ko-KR" altLang="en-US" sz="4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814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LACP 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의 작동 방식 </a:t>
            </a: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대역폭</a:t>
            </a: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How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A9CB2-ACB0-9DA8-4A60-78A83B4BB4C7}"/>
              </a:ext>
            </a:extLst>
          </p:cNvPr>
          <p:cNvSpPr txBox="1"/>
          <p:nvPr/>
        </p:nvSpPr>
        <p:spPr>
          <a:xfrm>
            <a:off x="3587566" y="1676233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Switch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3F61D1-D4E2-CF64-B429-80A7F657231B}"/>
              </a:ext>
            </a:extLst>
          </p:cNvPr>
          <p:cNvSpPr txBox="1"/>
          <p:nvPr/>
        </p:nvSpPr>
        <p:spPr>
          <a:xfrm>
            <a:off x="9737793" y="1676233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Server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7174" name="Picture 6" descr="File Server | Cisco Network Topology Icons 3015">
            <a:extLst>
              <a:ext uri="{FF2B5EF4-FFF2-40B4-BE49-F238E27FC236}">
                <a16:creationId xmlns:a16="http://schemas.microsoft.com/office/drawing/2014/main" id="{CB535074-AC3F-74FC-A663-A6452D1EA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277" y="2219469"/>
            <a:ext cx="1604546" cy="160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Workgroup Switch | Cisco Network Topology Icons Black And White">
            <a:extLst>
              <a:ext uri="{FF2B5EF4-FFF2-40B4-BE49-F238E27FC236}">
                <a16:creationId xmlns:a16="http://schemas.microsoft.com/office/drawing/2014/main" id="{C6CC1931-6F97-B7EB-AD2D-25C5EC8B3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563" y="2499705"/>
            <a:ext cx="2055520" cy="104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658F7B7-90B9-F621-5DE6-C256A8A07DCF}"/>
              </a:ext>
            </a:extLst>
          </p:cNvPr>
          <p:cNvCxnSpPr>
            <a:cxnSpLocks/>
          </p:cNvCxnSpPr>
          <p:nvPr/>
        </p:nvCxnSpPr>
        <p:spPr>
          <a:xfrm>
            <a:off x="5548289" y="3606613"/>
            <a:ext cx="3416969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4411AB-5E3A-1FB3-CC7F-EDC2975CDFC8}"/>
              </a:ext>
            </a:extLst>
          </p:cNvPr>
          <p:cNvSpPr txBox="1"/>
          <p:nvPr/>
        </p:nvSpPr>
        <p:spPr>
          <a:xfrm>
            <a:off x="8873448" y="2122448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NIC 0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D2B7F2-85E1-5262-CE2E-B43D8F4424EA}"/>
              </a:ext>
            </a:extLst>
          </p:cNvPr>
          <p:cNvSpPr txBox="1"/>
          <p:nvPr/>
        </p:nvSpPr>
        <p:spPr>
          <a:xfrm>
            <a:off x="8842738" y="3415124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NIC 1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99892E-3349-2CD3-F8EE-143C3A701B94}"/>
              </a:ext>
            </a:extLst>
          </p:cNvPr>
          <p:cNvSpPr txBox="1"/>
          <p:nvPr/>
        </p:nvSpPr>
        <p:spPr>
          <a:xfrm>
            <a:off x="4843139" y="2122449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Port 1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C4A6BE-D6C8-8C13-9276-942D55A91593}"/>
              </a:ext>
            </a:extLst>
          </p:cNvPr>
          <p:cNvSpPr txBox="1"/>
          <p:nvPr/>
        </p:nvSpPr>
        <p:spPr>
          <a:xfrm>
            <a:off x="4836377" y="3415124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Port 2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호 16">
            <a:extLst>
              <a:ext uri="{FF2B5EF4-FFF2-40B4-BE49-F238E27FC236}">
                <a16:creationId xmlns:a16="http://schemas.microsoft.com/office/drawing/2014/main" id="{B629F2BE-05FA-B18E-65A3-DFE161318FB6}"/>
              </a:ext>
            </a:extLst>
          </p:cNvPr>
          <p:cNvSpPr/>
          <p:nvPr/>
        </p:nvSpPr>
        <p:spPr>
          <a:xfrm rot="10800000">
            <a:off x="5709272" y="1980252"/>
            <a:ext cx="462965" cy="1933380"/>
          </a:xfrm>
          <a:prstGeom prst="arc">
            <a:avLst>
              <a:gd name="adj1" fmla="val 15561837"/>
              <a:gd name="adj2" fmla="val 6125512"/>
            </a:avLst>
          </a:prstGeom>
          <a:ln w="25400">
            <a:solidFill>
              <a:srgbClr val="1C43B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3D267F80-1530-28D3-498B-72449F92FF8B}"/>
              </a:ext>
            </a:extLst>
          </p:cNvPr>
          <p:cNvCxnSpPr>
            <a:cxnSpLocks/>
          </p:cNvCxnSpPr>
          <p:nvPr/>
        </p:nvCxnSpPr>
        <p:spPr>
          <a:xfrm>
            <a:off x="5564331" y="2305229"/>
            <a:ext cx="3416969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Pc | Cisco Network Topology Icons Black And White">
            <a:extLst>
              <a:ext uri="{FF2B5EF4-FFF2-40B4-BE49-F238E27FC236}">
                <a16:creationId xmlns:a16="http://schemas.microsoft.com/office/drawing/2014/main" id="{855113D6-E149-6B09-6232-467553782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6" y="4847485"/>
            <a:ext cx="1290528" cy="115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36F2D1-85A4-D727-4B0A-C5DF33375DF8}"/>
              </a:ext>
            </a:extLst>
          </p:cNvPr>
          <p:cNvSpPr txBox="1"/>
          <p:nvPr/>
        </p:nvSpPr>
        <p:spPr>
          <a:xfrm>
            <a:off x="1098043" y="5943319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PC 1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8" name="Picture 2" descr="Pc | Cisco Network Topology Icons Black And White">
            <a:extLst>
              <a:ext uri="{FF2B5EF4-FFF2-40B4-BE49-F238E27FC236}">
                <a16:creationId xmlns:a16="http://schemas.microsoft.com/office/drawing/2014/main" id="{ADB685F4-D4B5-5653-A8A9-B9C8FC7E0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24" y="4847485"/>
            <a:ext cx="1290528" cy="115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323A2A-53B3-ABE6-BC3C-DE2DDE65C5CE}"/>
              </a:ext>
            </a:extLst>
          </p:cNvPr>
          <p:cNvSpPr txBox="1"/>
          <p:nvPr/>
        </p:nvSpPr>
        <p:spPr>
          <a:xfrm>
            <a:off x="2716531" y="5943319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PC 2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466BAE0-424A-5103-A5A2-3F7C5A927122}"/>
              </a:ext>
            </a:extLst>
          </p:cNvPr>
          <p:cNvCxnSpPr>
            <a:cxnSpLocks/>
          </p:cNvCxnSpPr>
          <p:nvPr/>
        </p:nvCxnSpPr>
        <p:spPr>
          <a:xfrm flipV="1">
            <a:off x="1600200" y="3661142"/>
            <a:ext cx="1584312" cy="1068979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9B986A76-B5B4-6E38-E8FA-A8595A1F73A8}"/>
              </a:ext>
            </a:extLst>
          </p:cNvPr>
          <p:cNvCxnSpPr>
            <a:cxnSpLocks/>
          </p:cNvCxnSpPr>
          <p:nvPr/>
        </p:nvCxnSpPr>
        <p:spPr>
          <a:xfrm flipV="1">
            <a:off x="3204183" y="3661142"/>
            <a:ext cx="812433" cy="1068979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127AAA-4F83-4360-23A3-CB24DB9D30E6}"/>
              </a:ext>
            </a:extLst>
          </p:cNvPr>
          <p:cNvSpPr txBox="1"/>
          <p:nvPr/>
        </p:nvSpPr>
        <p:spPr>
          <a:xfrm>
            <a:off x="801220" y="3549026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1000Mbps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FF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2F78B-DE3E-586F-ADF6-CFE7C0C73DEC}"/>
              </a:ext>
            </a:extLst>
          </p:cNvPr>
          <p:cNvSpPr txBox="1"/>
          <p:nvPr/>
        </p:nvSpPr>
        <p:spPr>
          <a:xfrm>
            <a:off x="3410155" y="4462544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1000Mbps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38C4E-89ED-76E4-91EF-A93CEE8D1559}"/>
              </a:ext>
            </a:extLst>
          </p:cNvPr>
          <p:cNvSpPr txBox="1"/>
          <p:nvPr/>
        </p:nvSpPr>
        <p:spPr>
          <a:xfrm>
            <a:off x="1919683" y="4462544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1000Mbps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05068B-BA95-6DD8-C791-2C8DDF456BE3}"/>
              </a:ext>
            </a:extLst>
          </p:cNvPr>
          <p:cNvSpPr txBox="1"/>
          <p:nvPr/>
        </p:nvSpPr>
        <p:spPr>
          <a:xfrm>
            <a:off x="3865015" y="3868096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1000Mbps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FF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94DB02-3C5A-5EF1-AB2F-85AD5891415E}"/>
              </a:ext>
            </a:extLst>
          </p:cNvPr>
          <p:cNvSpPr txBox="1"/>
          <p:nvPr/>
        </p:nvSpPr>
        <p:spPr>
          <a:xfrm>
            <a:off x="8091883" y="3246392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1000Mbps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75C376-98B2-6C7D-FC5B-853B4D1894F5}"/>
              </a:ext>
            </a:extLst>
          </p:cNvPr>
          <p:cNvSpPr txBox="1"/>
          <p:nvPr/>
        </p:nvSpPr>
        <p:spPr>
          <a:xfrm>
            <a:off x="8091883" y="1938800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1000Mbps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호 19">
            <a:extLst>
              <a:ext uri="{FF2B5EF4-FFF2-40B4-BE49-F238E27FC236}">
                <a16:creationId xmlns:a16="http://schemas.microsoft.com/office/drawing/2014/main" id="{17A5B61E-DE5B-17FF-8A3F-85FB1B010629}"/>
              </a:ext>
            </a:extLst>
          </p:cNvPr>
          <p:cNvSpPr/>
          <p:nvPr/>
        </p:nvSpPr>
        <p:spPr>
          <a:xfrm rot="20844315">
            <a:off x="1420721" y="1980012"/>
            <a:ext cx="8557827" cy="3736275"/>
          </a:xfrm>
          <a:prstGeom prst="arc">
            <a:avLst>
              <a:gd name="adj1" fmla="val 10937541"/>
              <a:gd name="adj2" fmla="val 20613107"/>
            </a:avLst>
          </a:prstGeom>
          <a:ln w="19050">
            <a:solidFill>
              <a:srgbClr val="3366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호 22">
            <a:extLst>
              <a:ext uri="{FF2B5EF4-FFF2-40B4-BE49-F238E27FC236}">
                <a16:creationId xmlns:a16="http://schemas.microsoft.com/office/drawing/2014/main" id="{3BB678C7-7105-C3ED-A0C9-12C81AFDB906}"/>
              </a:ext>
            </a:extLst>
          </p:cNvPr>
          <p:cNvSpPr/>
          <p:nvPr/>
        </p:nvSpPr>
        <p:spPr>
          <a:xfrm>
            <a:off x="3191045" y="3109956"/>
            <a:ext cx="7640072" cy="3248104"/>
          </a:xfrm>
          <a:prstGeom prst="arc">
            <a:avLst>
              <a:gd name="adj1" fmla="val 10937541"/>
              <a:gd name="adj2" fmla="val 19452987"/>
            </a:avLst>
          </a:prstGeom>
          <a:ln w="19050">
            <a:solidFill>
              <a:srgbClr val="3366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92776F-C324-7935-1EF6-DC8DE18199F9}"/>
              </a:ext>
            </a:extLst>
          </p:cNvPr>
          <p:cNvSpPr txBox="1"/>
          <p:nvPr/>
        </p:nvSpPr>
        <p:spPr>
          <a:xfrm>
            <a:off x="5531563" y="3904760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LAG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659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20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3A4420-8BD2-4399-BA5C-8C87CBAB390A}"/>
              </a:ext>
            </a:extLst>
          </p:cNvPr>
          <p:cNvSpPr txBox="1"/>
          <p:nvPr/>
        </p:nvSpPr>
        <p:spPr>
          <a:xfrm>
            <a:off x="3715546" y="2910289"/>
            <a:ext cx="5785070" cy="1862879"/>
          </a:xfrm>
          <a:prstGeom prst="rect">
            <a:avLst/>
          </a:prstGeom>
          <a:solidFill>
            <a:srgbClr val="3366FF"/>
          </a:solidFill>
          <a:ln>
            <a:solidFill>
              <a:schemeClr val="accent1"/>
            </a:solidFill>
          </a:ln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500">
                <a:ln>
                  <a:solidFill>
                    <a:srgbClr val="3366FF">
                      <a:alpha val="0"/>
                    </a:srgb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결론 및 정리</a:t>
            </a:r>
            <a:endParaRPr lang="en-US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13DA8-5978-41B8-92C5-8648D224A092}"/>
              </a:ext>
            </a:extLst>
          </p:cNvPr>
          <p:cNvSpPr txBox="1"/>
          <p:nvPr/>
        </p:nvSpPr>
        <p:spPr>
          <a:xfrm rot="20700000">
            <a:off x="2322817" y="1763131"/>
            <a:ext cx="5081687" cy="1598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500" dirty="0">
                <a:ln>
                  <a:solidFill>
                    <a:srgbClr val="3366FF">
                      <a:alpha val="0"/>
                    </a:srgb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Conclusion</a:t>
            </a:r>
            <a:endParaRPr lang="ko-KR" altLang="en-US" sz="3500" dirty="0">
              <a:ln>
                <a:solidFill>
                  <a:srgbClr val="3366FF">
                    <a:alpha val="0"/>
                  </a:srgb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3399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5CAC91-C18B-462D-A637-99DF5AD8DD2B}"/>
              </a:ext>
            </a:extLst>
          </p:cNvPr>
          <p:cNvSpPr/>
          <p:nvPr/>
        </p:nvSpPr>
        <p:spPr>
          <a:xfrm rot="18900000">
            <a:off x="5401997" y="1966852"/>
            <a:ext cx="5026803" cy="9201952"/>
          </a:xfrm>
          <a:prstGeom prst="rect">
            <a:avLst/>
          </a:prstGeom>
          <a:solidFill>
            <a:srgbClr val="1C4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7CB6238-52FA-4944-BDEB-C2847BE8BED2}"/>
              </a:ext>
            </a:extLst>
          </p:cNvPr>
          <p:cNvSpPr/>
          <p:nvPr/>
        </p:nvSpPr>
        <p:spPr>
          <a:xfrm>
            <a:off x="2127504" y="775018"/>
            <a:ext cx="5023412" cy="5023412"/>
          </a:xfrm>
          <a:prstGeom prst="ellipse">
            <a:avLst/>
          </a:prstGeom>
          <a:gradFill flip="none" rotWithShape="1">
            <a:gsLst>
              <a:gs pos="65000">
                <a:schemeClr val="accent1">
                  <a:lumMod val="5000"/>
                  <a:lumOff val="95000"/>
                </a:schemeClr>
              </a:gs>
              <a:gs pos="100000">
                <a:srgbClr val="3366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FB556-FCF8-4E5B-9EA5-54DA03EFF8B4}"/>
              </a:ext>
            </a:extLst>
          </p:cNvPr>
          <p:cNvSpPr txBox="1"/>
          <p:nvPr/>
        </p:nvSpPr>
        <p:spPr>
          <a:xfrm>
            <a:off x="3045627" y="1887788"/>
            <a:ext cx="2600155" cy="1015021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  <a:cs typeface="KoPubWorld돋움체 Light" panose="000003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3454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1B05521-A446-40EC-9B70-F66C3BCED5C2}"/>
              </a:ext>
            </a:extLst>
          </p:cNvPr>
          <p:cNvSpPr txBox="1"/>
          <p:nvPr/>
        </p:nvSpPr>
        <p:spPr>
          <a:xfrm>
            <a:off x="362964" y="441325"/>
            <a:ext cx="4474964" cy="78732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contents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15F50-DF42-40E5-9B62-B74BC6E718D0}"/>
              </a:ext>
            </a:extLst>
          </p:cNvPr>
          <p:cNvSpPr txBox="1"/>
          <p:nvPr/>
        </p:nvSpPr>
        <p:spPr>
          <a:xfrm>
            <a:off x="8037535" y="1962958"/>
            <a:ext cx="3663890" cy="58741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Link Aggregation</a:t>
            </a:r>
          </a:p>
          <a:p>
            <a:pPr algn="r"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LACP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410CC-C780-4C02-8A4C-EA94E05CE45E}"/>
              </a:ext>
            </a:extLst>
          </p:cNvPr>
          <p:cNvSpPr txBox="1"/>
          <p:nvPr/>
        </p:nvSpPr>
        <p:spPr>
          <a:xfrm>
            <a:off x="400256" y="1993799"/>
            <a:ext cx="3016845" cy="53111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  <a:cs typeface="KoPubWorld돋움체 Light" panose="00000300000000000000" pitchFamily="2" charset="-127"/>
              </a:rPr>
              <a:t>What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5BFB5B-3F14-4FCB-B6DD-D3022BECC162}"/>
              </a:ext>
            </a:extLst>
          </p:cNvPr>
          <p:cNvSpPr txBox="1"/>
          <p:nvPr/>
        </p:nvSpPr>
        <p:spPr>
          <a:xfrm>
            <a:off x="400256" y="3744772"/>
            <a:ext cx="2102444" cy="53111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  <a:cs typeface="KoPubWorld돋움체 Light" panose="00000300000000000000" pitchFamily="2" charset="-127"/>
              </a:rPr>
              <a:t>How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54B3DB-6DDD-423C-82BE-94CCA817FFBB}"/>
              </a:ext>
            </a:extLst>
          </p:cNvPr>
          <p:cNvSpPr txBox="1"/>
          <p:nvPr/>
        </p:nvSpPr>
        <p:spPr>
          <a:xfrm>
            <a:off x="362964" y="5495745"/>
            <a:ext cx="2692752" cy="53111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  <a:cs typeface="KoPubWorld돋움체 Light" panose="00000300000000000000" pitchFamily="2" charset="-127"/>
              </a:rPr>
              <a:t>Conclusion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4CC9247-2C34-41C7-83C5-4733D0E3F6C1}"/>
              </a:ext>
            </a:extLst>
          </p:cNvPr>
          <p:cNvCxnSpPr>
            <a:cxnSpLocks/>
          </p:cNvCxnSpPr>
          <p:nvPr/>
        </p:nvCxnSpPr>
        <p:spPr>
          <a:xfrm>
            <a:off x="490575" y="3136375"/>
            <a:ext cx="11222000" cy="0"/>
          </a:xfrm>
          <a:prstGeom prst="line">
            <a:avLst/>
          </a:prstGeom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C7F7D3-45CE-4D69-BE54-30DD657A2941}"/>
              </a:ext>
            </a:extLst>
          </p:cNvPr>
          <p:cNvCxnSpPr>
            <a:cxnSpLocks/>
          </p:cNvCxnSpPr>
          <p:nvPr/>
        </p:nvCxnSpPr>
        <p:spPr>
          <a:xfrm>
            <a:off x="479425" y="4927623"/>
            <a:ext cx="11222000" cy="0"/>
          </a:xfrm>
          <a:prstGeom prst="line">
            <a:avLst/>
          </a:prstGeom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1F6E24-7173-8FF2-48FD-3D70B769E451}"/>
              </a:ext>
            </a:extLst>
          </p:cNvPr>
          <p:cNvSpPr txBox="1"/>
          <p:nvPr/>
        </p:nvSpPr>
        <p:spPr>
          <a:xfrm>
            <a:off x="8037535" y="3721625"/>
            <a:ext cx="3663890" cy="58741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LACP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의 작동 방식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DCEC2-53AC-9B6E-B153-69F95B1019B7}"/>
              </a:ext>
            </a:extLst>
          </p:cNvPr>
          <p:cNvSpPr txBox="1"/>
          <p:nvPr/>
        </p:nvSpPr>
        <p:spPr>
          <a:xfrm>
            <a:off x="8048685" y="5439449"/>
            <a:ext cx="3663890" cy="58741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결론 및 정리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787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Link Aggregation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46A91-D077-4170-A202-2617FD4DBC10}"/>
              </a:ext>
            </a:extLst>
          </p:cNvPr>
          <p:cNvSpPr txBox="1"/>
          <p:nvPr/>
        </p:nvSpPr>
        <p:spPr>
          <a:xfrm>
            <a:off x="381622" y="2854356"/>
            <a:ext cx="8456233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다중화</a:t>
            </a:r>
            <a:endParaRPr lang="en-US" altLang="ko-KR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여러 링크를 병렬로 묶음으로써 링크 중 하나가 실패할 시 다른 링크를 통해 우회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52582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What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AB40F-AD1E-A93D-7587-8146C86C797E}"/>
              </a:ext>
            </a:extLst>
          </p:cNvPr>
          <p:cNvSpPr txBox="1"/>
          <p:nvPr/>
        </p:nvSpPr>
        <p:spPr>
          <a:xfrm>
            <a:off x="381622" y="3849911"/>
            <a:ext cx="8456233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대역폭 증가</a:t>
            </a:r>
            <a:endParaRPr lang="en-US" altLang="ko-KR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여러 링크를 병렬로 묶음으로써 전송 대역폭 증가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C756A-2CE7-C7F5-B377-A18364DD15AF}"/>
              </a:ext>
            </a:extLst>
          </p:cNvPr>
          <p:cNvSpPr txBox="1"/>
          <p:nvPr/>
        </p:nvSpPr>
        <p:spPr>
          <a:xfrm>
            <a:off x="381622" y="1803472"/>
            <a:ext cx="8456233" cy="42709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여러 물리적 링크를 묶어 하나의 논리적 링크로 만드는 기술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43086C-338D-BE4D-C845-3C8D83CFC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222" y="3357563"/>
            <a:ext cx="4719280" cy="202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F37036-6CC5-5CAC-06B1-2FC5CCCCA0BD}"/>
              </a:ext>
            </a:extLst>
          </p:cNvPr>
          <p:cNvSpPr txBox="1"/>
          <p:nvPr/>
        </p:nvSpPr>
        <p:spPr>
          <a:xfrm>
            <a:off x="381622" y="4817512"/>
            <a:ext cx="8456233" cy="1024737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전송</a:t>
            </a: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성능 향상</a:t>
            </a:r>
            <a:endParaRPr lang="en-US" altLang="ko-KR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Load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–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Balancing 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을 통한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트래픽 분산으로 성능 향상 </a:t>
            </a:r>
          </a:p>
        </p:txBody>
      </p:sp>
    </p:spTree>
    <p:extLst>
      <p:ext uri="{BB962C8B-B14F-4D97-AF65-F5344CB8AC3E}">
        <p14:creationId xmlns:p14="http://schemas.microsoft.com/office/powerpoint/2010/main" val="1790903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LACP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46A91-D077-4170-A202-2617FD4DBC10}"/>
              </a:ext>
            </a:extLst>
          </p:cNvPr>
          <p:cNvSpPr txBox="1"/>
          <p:nvPr/>
        </p:nvSpPr>
        <p:spPr>
          <a:xfrm>
            <a:off x="381623" y="3324140"/>
            <a:ext cx="571437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IEEE 802.3ad</a:t>
            </a:r>
          </a:p>
          <a:p>
            <a:pPr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2000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년 최초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802.3ad 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표준으로 제정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52582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What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AB40F-AD1E-A93D-7587-8146C86C797E}"/>
              </a:ext>
            </a:extLst>
          </p:cNvPr>
          <p:cNvSpPr txBox="1"/>
          <p:nvPr/>
        </p:nvSpPr>
        <p:spPr>
          <a:xfrm>
            <a:off x="381623" y="4319695"/>
            <a:ext cx="5714378" cy="1024737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IEEE 802.1AX</a:t>
            </a:r>
          </a:p>
          <a:p>
            <a:pPr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802.1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계층 일부 프로토콜들이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802.3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하위 계층에 위치해 문제 발생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2008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802.1AX 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로 내용 변경 없이 계층 이동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C0D3C-E19A-4D9F-F139-C34008B6795E}"/>
              </a:ext>
            </a:extLst>
          </p:cNvPr>
          <p:cNvSpPr txBox="1"/>
          <p:nvPr/>
        </p:nvSpPr>
        <p:spPr>
          <a:xfrm>
            <a:off x="381623" y="1803472"/>
            <a:ext cx="5714378" cy="42709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Link Aggregation Control Protocol</a:t>
            </a:r>
          </a:p>
          <a:p>
            <a:pPr>
              <a:lnSpc>
                <a:spcPct val="120000"/>
              </a:lnSpc>
            </a:pP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Link Aggregation</a:t>
            </a:r>
            <a:r>
              <a:rPr lang="ko-KR" altLang="en-US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이 제조사 별로 다른 방식으로 작동해</a:t>
            </a:r>
            <a:endParaRPr lang="en-US" altLang="ko-KR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서로 호환되지 않는 문제를 해결하기 위해 표준으로 제정 </a:t>
            </a:r>
          </a:p>
          <a:p>
            <a:pPr>
              <a:lnSpc>
                <a:spcPct val="120000"/>
              </a:lnSpc>
            </a:pP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A010E6A-69E1-4BE8-73F6-8336ECE8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72" y="1816851"/>
            <a:ext cx="4909103" cy="360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065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LACP 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의 작동 방식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How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97A27F-3074-9C77-6469-DC07A18BB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880" y="2714112"/>
            <a:ext cx="5040804" cy="2581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484E86-AE74-94BF-81D7-51E58188C7CE}"/>
              </a:ext>
            </a:extLst>
          </p:cNvPr>
          <p:cNvSpPr txBox="1"/>
          <p:nvPr/>
        </p:nvSpPr>
        <p:spPr>
          <a:xfrm>
            <a:off x="381622" y="1803472"/>
            <a:ext cx="8456233" cy="427094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MAC</a:t>
            </a:r>
            <a:r>
              <a:rPr lang="ko-KR" altLang="en-US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20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SubLayer</a:t>
            </a:r>
            <a:r>
              <a:rPr lang="en-US" altLang="ko-KR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에 위치해 물리적 링크를 논리적으로 묶음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C9C00-091C-E401-6578-990E4D3D8CEF}"/>
              </a:ext>
            </a:extLst>
          </p:cNvPr>
          <p:cNvSpPr txBox="1"/>
          <p:nvPr/>
        </p:nvSpPr>
        <p:spPr>
          <a:xfrm>
            <a:off x="381622" y="2751658"/>
            <a:ext cx="5714378" cy="246748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LACP</a:t>
            </a:r>
            <a:r>
              <a:rPr lang="ko-KR" altLang="en-US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Mode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Active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포트 연결이 감지되면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LACPDU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송신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이때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LACPDU 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응답이 있을 경우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LACP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로 구성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Passive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LACPDU </a:t>
            </a:r>
            <a:r>
              <a:rPr lang="ko-KR" altLang="en-US" sz="16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를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수신하면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송신자에게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LACPDU 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응답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LACPDU </a:t>
            </a:r>
            <a:r>
              <a:rPr lang="ko-KR" altLang="en-US" sz="16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를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먼저 송신하지는 않음</a:t>
            </a:r>
            <a:endParaRPr lang="en-US" altLang="ko-KR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947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LACPDU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What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966F42B-9838-5BD3-CD6A-8CC613F94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"/>
          <a:stretch/>
        </p:blipFill>
        <p:spPr bwMode="auto">
          <a:xfrm>
            <a:off x="6096000" y="1010194"/>
            <a:ext cx="4584971" cy="542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1D7AEE-2594-B3AD-C532-0EA17AB761AD}"/>
              </a:ext>
            </a:extLst>
          </p:cNvPr>
          <p:cNvSpPr txBox="1"/>
          <p:nvPr/>
        </p:nvSpPr>
        <p:spPr>
          <a:xfrm>
            <a:off x="381622" y="1629048"/>
            <a:ext cx="5714378" cy="13307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lvl="0">
              <a:lnSpc>
                <a:spcPct val="120000"/>
              </a:lnSpc>
            </a:pPr>
            <a:r>
              <a:rPr lang="en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LACP Data Unit</a:t>
            </a:r>
            <a:endParaRPr lang="en-US" altLang="ko-KR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LACP</a:t>
            </a:r>
            <a:r>
              <a:rPr lang="ko-KR" altLang="en-US" sz="16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를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구성하기 위해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출발지 주소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목적지 주소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타입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버전 정보 등을 매초 주고 받음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1034FF-312F-6978-13DF-E6430655B02A}"/>
              </a:ext>
            </a:extLst>
          </p:cNvPr>
          <p:cNvSpPr txBox="1"/>
          <p:nvPr/>
        </p:nvSpPr>
        <p:spPr>
          <a:xfrm>
            <a:off x="381622" y="3003033"/>
            <a:ext cx="5714378" cy="13307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TLV #1 Actor Info.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송신자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정보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출발지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MAC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주소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포트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상태 정보 등을 담고 있음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4BDE3B-D8B3-2130-90ED-26A8889F15CA}"/>
              </a:ext>
            </a:extLst>
          </p:cNvPr>
          <p:cNvSpPr txBox="1"/>
          <p:nvPr/>
        </p:nvSpPr>
        <p:spPr>
          <a:xfrm>
            <a:off x="381622" y="3788914"/>
            <a:ext cx="5714378" cy="13307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TLV #2 Partner Info.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수신자 정보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lvl="0"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목적지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MAC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주소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포트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상태 정보 등을 담고 있음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B4D34-492F-5F1F-B68F-FD3A8B935851}"/>
              </a:ext>
            </a:extLst>
          </p:cNvPr>
          <p:cNvSpPr txBox="1"/>
          <p:nvPr/>
        </p:nvSpPr>
        <p:spPr>
          <a:xfrm>
            <a:off x="381622" y="4567509"/>
            <a:ext cx="5714378" cy="13307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TLV #3 Collector Info.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로드 </a:t>
            </a:r>
            <a:r>
              <a:rPr lang="ko-KR" altLang="en-US" sz="16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밸런싱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 정보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lvl="0"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로드 </a:t>
            </a:r>
            <a:r>
              <a:rPr lang="ko-KR" altLang="en-US" sz="16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밸런싱을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사용할 경우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나눠져 전달된 데이터의 정보를 담고 있음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E2B451-B98C-FD7E-3D83-55A2E210A4CD}"/>
              </a:ext>
            </a:extLst>
          </p:cNvPr>
          <p:cNvSpPr txBox="1"/>
          <p:nvPr/>
        </p:nvSpPr>
        <p:spPr>
          <a:xfrm>
            <a:off x="381622" y="5351281"/>
            <a:ext cx="5714378" cy="13307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TLV #4 Terminator Info.</a:t>
            </a:r>
          </a:p>
          <a:p>
            <a:pPr lvl="0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LACP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프레임의 끝</a:t>
            </a:r>
          </a:p>
        </p:txBody>
      </p:sp>
    </p:spTree>
    <p:extLst>
      <p:ext uri="{BB962C8B-B14F-4D97-AF65-F5344CB8AC3E}">
        <p14:creationId xmlns:p14="http://schemas.microsoft.com/office/powerpoint/2010/main" val="2492482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LACP 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의 작동 방식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How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A9CB2-ACB0-9DA8-4A60-78A83B4BB4C7}"/>
              </a:ext>
            </a:extLst>
          </p:cNvPr>
          <p:cNvSpPr txBox="1"/>
          <p:nvPr/>
        </p:nvSpPr>
        <p:spPr>
          <a:xfrm>
            <a:off x="2426278" y="2388291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Switch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3F61D1-D4E2-CF64-B429-80A7F657231B}"/>
              </a:ext>
            </a:extLst>
          </p:cNvPr>
          <p:cNvSpPr txBox="1"/>
          <p:nvPr/>
        </p:nvSpPr>
        <p:spPr>
          <a:xfrm>
            <a:off x="8576505" y="2388291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Server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7174" name="Picture 6" descr="File Server | Cisco Network Topology Icons 3015">
            <a:extLst>
              <a:ext uri="{FF2B5EF4-FFF2-40B4-BE49-F238E27FC236}">
                <a16:creationId xmlns:a16="http://schemas.microsoft.com/office/drawing/2014/main" id="{CB535074-AC3F-74FC-A663-A6452D1EA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989" y="2931527"/>
            <a:ext cx="1604546" cy="160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Workgroup Switch | Cisco Network Topology Icons Black And White">
            <a:extLst>
              <a:ext uri="{FF2B5EF4-FFF2-40B4-BE49-F238E27FC236}">
                <a16:creationId xmlns:a16="http://schemas.microsoft.com/office/drawing/2014/main" id="{C6CC1931-6F97-B7EB-AD2D-25C5EC8B3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75" y="3211763"/>
            <a:ext cx="2055520" cy="104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EB819E47-E998-A66C-3A09-A6389A88B963}"/>
              </a:ext>
            </a:extLst>
          </p:cNvPr>
          <p:cNvCxnSpPr>
            <a:cxnSpLocks/>
          </p:cNvCxnSpPr>
          <p:nvPr/>
        </p:nvCxnSpPr>
        <p:spPr>
          <a:xfrm>
            <a:off x="4403043" y="3017287"/>
            <a:ext cx="3416969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658F7B7-90B9-F621-5DE6-C256A8A07DCF}"/>
              </a:ext>
            </a:extLst>
          </p:cNvPr>
          <p:cNvCxnSpPr>
            <a:cxnSpLocks/>
          </p:cNvCxnSpPr>
          <p:nvPr/>
        </p:nvCxnSpPr>
        <p:spPr>
          <a:xfrm>
            <a:off x="4387001" y="4428399"/>
            <a:ext cx="3416969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4411AB-5E3A-1FB3-CC7F-EDC2975CDFC8}"/>
              </a:ext>
            </a:extLst>
          </p:cNvPr>
          <p:cNvSpPr txBox="1"/>
          <p:nvPr/>
        </p:nvSpPr>
        <p:spPr>
          <a:xfrm>
            <a:off x="7712160" y="2834506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NIC 0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D2B7F2-85E1-5262-CE2E-B43D8F4424EA}"/>
              </a:ext>
            </a:extLst>
          </p:cNvPr>
          <p:cNvSpPr txBox="1"/>
          <p:nvPr/>
        </p:nvSpPr>
        <p:spPr>
          <a:xfrm>
            <a:off x="7681450" y="4236910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NIC 1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99892E-3349-2CD3-F8EE-143C3A701B94}"/>
              </a:ext>
            </a:extLst>
          </p:cNvPr>
          <p:cNvSpPr txBox="1"/>
          <p:nvPr/>
        </p:nvSpPr>
        <p:spPr>
          <a:xfrm>
            <a:off x="3681851" y="2834507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Port 1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C4A6BE-D6C8-8C13-9276-942D55A91593}"/>
              </a:ext>
            </a:extLst>
          </p:cNvPr>
          <p:cNvSpPr txBox="1"/>
          <p:nvPr/>
        </p:nvSpPr>
        <p:spPr>
          <a:xfrm>
            <a:off x="3675089" y="4236910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Port 2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B6BB24F-341A-B3F7-C010-CC2927DFE9A5}"/>
              </a:ext>
            </a:extLst>
          </p:cNvPr>
          <p:cNvCxnSpPr>
            <a:cxnSpLocks/>
          </p:cNvCxnSpPr>
          <p:nvPr/>
        </p:nvCxnSpPr>
        <p:spPr>
          <a:xfrm>
            <a:off x="4895966" y="2882549"/>
            <a:ext cx="2338997" cy="0"/>
          </a:xfrm>
          <a:prstGeom prst="straightConnector1">
            <a:avLst/>
          </a:prstGeom>
          <a:ln w="25400">
            <a:solidFill>
              <a:srgbClr val="3366FF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E4F5A4-C45A-0F20-7DE8-B0148417B8A2}"/>
              </a:ext>
            </a:extLst>
          </p:cNvPr>
          <p:cNvSpPr txBox="1"/>
          <p:nvPr/>
        </p:nvSpPr>
        <p:spPr>
          <a:xfrm>
            <a:off x="5704770" y="2534408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LACPDU 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송신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77FFCE3-29E5-9AEA-C819-CD0CAC2F4CA7}"/>
              </a:ext>
            </a:extLst>
          </p:cNvPr>
          <p:cNvCxnSpPr>
            <a:cxnSpLocks/>
          </p:cNvCxnSpPr>
          <p:nvPr/>
        </p:nvCxnSpPr>
        <p:spPr>
          <a:xfrm>
            <a:off x="4895966" y="4294600"/>
            <a:ext cx="2338997" cy="0"/>
          </a:xfrm>
          <a:prstGeom prst="straightConnector1">
            <a:avLst/>
          </a:prstGeom>
          <a:ln w="25400">
            <a:solidFill>
              <a:srgbClr val="3366FF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023EF05-AD8A-74CF-A54E-825CE33B56DB}"/>
              </a:ext>
            </a:extLst>
          </p:cNvPr>
          <p:cNvSpPr txBox="1"/>
          <p:nvPr/>
        </p:nvSpPr>
        <p:spPr>
          <a:xfrm>
            <a:off x="5704770" y="3946459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LACPDU 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송신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DB3477-C614-6AA0-D68F-33D4A892AA69}"/>
              </a:ext>
            </a:extLst>
          </p:cNvPr>
          <p:cNvSpPr txBox="1"/>
          <p:nvPr/>
        </p:nvSpPr>
        <p:spPr>
          <a:xfrm>
            <a:off x="2421992" y="4527536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Active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Mode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71E766-DE86-C4A7-B5EC-2C0EBD0FFC2C}"/>
              </a:ext>
            </a:extLst>
          </p:cNvPr>
          <p:cNvSpPr txBox="1"/>
          <p:nvPr/>
        </p:nvSpPr>
        <p:spPr>
          <a:xfrm>
            <a:off x="8576505" y="4527535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Passive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Mode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CEF0AB9-7B0F-F803-E149-264C965DC599}"/>
              </a:ext>
            </a:extLst>
          </p:cNvPr>
          <p:cNvCxnSpPr>
            <a:cxnSpLocks/>
          </p:cNvCxnSpPr>
          <p:nvPr/>
        </p:nvCxnSpPr>
        <p:spPr>
          <a:xfrm rot="10800000">
            <a:off x="4895966" y="3156520"/>
            <a:ext cx="2338997" cy="0"/>
          </a:xfrm>
          <a:prstGeom prst="straightConnector1">
            <a:avLst/>
          </a:prstGeom>
          <a:ln w="25400">
            <a:solidFill>
              <a:srgbClr val="FF33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213396E-7792-0AF0-2660-71DE41EED761}"/>
              </a:ext>
            </a:extLst>
          </p:cNvPr>
          <p:cNvSpPr txBox="1"/>
          <p:nvPr/>
        </p:nvSpPr>
        <p:spPr>
          <a:xfrm>
            <a:off x="5704770" y="3152714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LACPDU 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응답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79A62C3-5E6A-DA27-D94F-4E37411A1EAE}"/>
              </a:ext>
            </a:extLst>
          </p:cNvPr>
          <p:cNvCxnSpPr>
            <a:cxnSpLocks/>
          </p:cNvCxnSpPr>
          <p:nvPr/>
        </p:nvCxnSpPr>
        <p:spPr>
          <a:xfrm rot="10800000">
            <a:off x="4895966" y="4567834"/>
            <a:ext cx="2338997" cy="0"/>
          </a:xfrm>
          <a:prstGeom prst="straightConnector1">
            <a:avLst/>
          </a:prstGeom>
          <a:ln w="25400">
            <a:solidFill>
              <a:srgbClr val="FF33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733460C-4B93-A586-F0E1-FF0AA83B89C8}"/>
              </a:ext>
            </a:extLst>
          </p:cNvPr>
          <p:cNvSpPr txBox="1"/>
          <p:nvPr/>
        </p:nvSpPr>
        <p:spPr>
          <a:xfrm>
            <a:off x="5704770" y="4564141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LACPDU 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응답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5" name="호 44">
            <a:extLst>
              <a:ext uri="{FF2B5EF4-FFF2-40B4-BE49-F238E27FC236}">
                <a16:creationId xmlns:a16="http://schemas.microsoft.com/office/drawing/2014/main" id="{8FC5DB5C-68FD-CF62-118A-1A011E011BCF}"/>
              </a:ext>
            </a:extLst>
          </p:cNvPr>
          <p:cNvSpPr/>
          <p:nvPr/>
        </p:nvSpPr>
        <p:spPr>
          <a:xfrm rot="10800000">
            <a:off x="5293727" y="1699160"/>
            <a:ext cx="1604545" cy="4004642"/>
          </a:xfrm>
          <a:prstGeom prst="arc">
            <a:avLst>
              <a:gd name="adj1" fmla="val 14156800"/>
              <a:gd name="adj2" fmla="val 7455011"/>
            </a:avLst>
          </a:prstGeom>
          <a:ln w="25400">
            <a:solidFill>
              <a:srgbClr val="1C43B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D2AC2A-4BAA-8116-E62A-9B08DF0FAD75}"/>
              </a:ext>
            </a:extLst>
          </p:cNvPr>
          <p:cNvSpPr txBox="1"/>
          <p:nvPr/>
        </p:nvSpPr>
        <p:spPr>
          <a:xfrm>
            <a:off x="7854775" y="5398614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LAG (Link Aggregation Group) 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구성 완료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48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42" grpId="0"/>
      <p:bldP spid="44" grpId="0"/>
      <p:bldP spid="45" grpId="0" animBg="1"/>
      <p:bldP spid="4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LACP 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의 작동 방식 </a:t>
            </a: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다중화</a:t>
            </a: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How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A9CB2-ACB0-9DA8-4A60-78A83B4BB4C7}"/>
              </a:ext>
            </a:extLst>
          </p:cNvPr>
          <p:cNvSpPr txBox="1"/>
          <p:nvPr/>
        </p:nvSpPr>
        <p:spPr>
          <a:xfrm>
            <a:off x="2426278" y="2388291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Switch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3F61D1-D4E2-CF64-B429-80A7F657231B}"/>
              </a:ext>
            </a:extLst>
          </p:cNvPr>
          <p:cNvSpPr txBox="1"/>
          <p:nvPr/>
        </p:nvSpPr>
        <p:spPr>
          <a:xfrm>
            <a:off x="8576505" y="2388291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Server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7174" name="Picture 6" descr="File Server | Cisco Network Topology Icons 3015">
            <a:extLst>
              <a:ext uri="{FF2B5EF4-FFF2-40B4-BE49-F238E27FC236}">
                <a16:creationId xmlns:a16="http://schemas.microsoft.com/office/drawing/2014/main" id="{CB535074-AC3F-74FC-A663-A6452D1EA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989" y="2931527"/>
            <a:ext cx="1604546" cy="160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Workgroup Switch | Cisco Network Topology Icons Black And White">
            <a:extLst>
              <a:ext uri="{FF2B5EF4-FFF2-40B4-BE49-F238E27FC236}">
                <a16:creationId xmlns:a16="http://schemas.microsoft.com/office/drawing/2014/main" id="{C6CC1931-6F97-B7EB-AD2D-25C5EC8B3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75" y="3211763"/>
            <a:ext cx="2055520" cy="104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EB819E47-E998-A66C-3A09-A6389A88B963}"/>
              </a:ext>
            </a:extLst>
          </p:cNvPr>
          <p:cNvCxnSpPr>
            <a:cxnSpLocks/>
          </p:cNvCxnSpPr>
          <p:nvPr/>
        </p:nvCxnSpPr>
        <p:spPr>
          <a:xfrm>
            <a:off x="4403043" y="3017287"/>
            <a:ext cx="2291489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658F7B7-90B9-F621-5DE6-C256A8A07DCF}"/>
              </a:ext>
            </a:extLst>
          </p:cNvPr>
          <p:cNvCxnSpPr>
            <a:cxnSpLocks/>
          </p:cNvCxnSpPr>
          <p:nvPr/>
        </p:nvCxnSpPr>
        <p:spPr>
          <a:xfrm>
            <a:off x="4387001" y="4428399"/>
            <a:ext cx="3416969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4411AB-5E3A-1FB3-CC7F-EDC2975CDFC8}"/>
              </a:ext>
            </a:extLst>
          </p:cNvPr>
          <p:cNvSpPr txBox="1"/>
          <p:nvPr/>
        </p:nvSpPr>
        <p:spPr>
          <a:xfrm>
            <a:off x="7712160" y="2834506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NIC 0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D2B7F2-85E1-5262-CE2E-B43D8F4424EA}"/>
              </a:ext>
            </a:extLst>
          </p:cNvPr>
          <p:cNvSpPr txBox="1"/>
          <p:nvPr/>
        </p:nvSpPr>
        <p:spPr>
          <a:xfrm>
            <a:off x="7681450" y="4236910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NIC 1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99892E-3349-2CD3-F8EE-143C3A701B94}"/>
              </a:ext>
            </a:extLst>
          </p:cNvPr>
          <p:cNvSpPr txBox="1"/>
          <p:nvPr/>
        </p:nvSpPr>
        <p:spPr>
          <a:xfrm>
            <a:off x="3681851" y="2834507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Port 1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C4A6BE-D6C8-8C13-9276-942D55A91593}"/>
              </a:ext>
            </a:extLst>
          </p:cNvPr>
          <p:cNvSpPr txBox="1"/>
          <p:nvPr/>
        </p:nvSpPr>
        <p:spPr>
          <a:xfrm>
            <a:off x="3675089" y="4236910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Port 2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77FFCE3-29E5-9AEA-C819-CD0CAC2F4CA7}"/>
              </a:ext>
            </a:extLst>
          </p:cNvPr>
          <p:cNvCxnSpPr>
            <a:cxnSpLocks/>
          </p:cNvCxnSpPr>
          <p:nvPr/>
        </p:nvCxnSpPr>
        <p:spPr>
          <a:xfrm flipV="1">
            <a:off x="5131220" y="2890257"/>
            <a:ext cx="1342722" cy="1470"/>
          </a:xfrm>
          <a:prstGeom prst="straightConnector1">
            <a:avLst/>
          </a:prstGeom>
          <a:ln w="25400">
            <a:solidFill>
              <a:srgbClr val="FF33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023EF05-AD8A-74CF-A54E-825CE33B56DB}"/>
              </a:ext>
            </a:extLst>
          </p:cNvPr>
          <p:cNvSpPr txBox="1"/>
          <p:nvPr/>
        </p:nvSpPr>
        <p:spPr>
          <a:xfrm>
            <a:off x="5469052" y="2464501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데이터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송신 불가능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DB3477-C614-6AA0-D68F-33D4A892AA69}"/>
              </a:ext>
            </a:extLst>
          </p:cNvPr>
          <p:cNvSpPr txBox="1"/>
          <p:nvPr/>
        </p:nvSpPr>
        <p:spPr>
          <a:xfrm>
            <a:off x="2421992" y="4527536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Active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Mode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71E766-DE86-C4A7-B5EC-2C0EBD0FFC2C}"/>
              </a:ext>
            </a:extLst>
          </p:cNvPr>
          <p:cNvSpPr txBox="1"/>
          <p:nvPr/>
        </p:nvSpPr>
        <p:spPr>
          <a:xfrm>
            <a:off x="8576505" y="4527535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Passive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Mode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6B9A45D8-2284-4A4F-E409-9F77C2BDECB3}"/>
              </a:ext>
            </a:extLst>
          </p:cNvPr>
          <p:cNvCxnSpPr/>
          <p:nvPr/>
        </p:nvCxnSpPr>
        <p:spPr>
          <a:xfrm flipH="1">
            <a:off x="6642281" y="2891727"/>
            <a:ext cx="104503" cy="25112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35603008-0F5A-8771-E78B-2C220866F623}"/>
              </a:ext>
            </a:extLst>
          </p:cNvPr>
          <p:cNvCxnSpPr/>
          <p:nvPr/>
        </p:nvCxnSpPr>
        <p:spPr>
          <a:xfrm flipH="1">
            <a:off x="6702606" y="2891727"/>
            <a:ext cx="104503" cy="25112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1C3D24A9-8207-D45D-5888-55EAA4B3BCC2}"/>
              </a:ext>
            </a:extLst>
          </p:cNvPr>
          <p:cNvCxnSpPr>
            <a:cxnSpLocks/>
          </p:cNvCxnSpPr>
          <p:nvPr/>
        </p:nvCxnSpPr>
        <p:spPr>
          <a:xfrm>
            <a:off x="6754857" y="3017287"/>
            <a:ext cx="1080785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호 16">
            <a:extLst>
              <a:ext uri="{FF2B5EF4-FFF2-40B4-BE49-F238E27FC236}">
                <a16:creationId xmlns:a16="http://schemas.microsoft.com/office/drawing/2014/main" id="{B629F2BE-05FA-B18E-65A3-DFE161318FB6}"/>
              </a:ext>
            </a:extLst>
          </p:cNvPr>
          <p:cNvSpPr/>
          <p:nvPr/>
        </p:nvSpPr>
        <p:spPr>
          <a:xfrm rot="10800000">
            <a:off x="4547985" y="2692310"/>
            <a:ext cx="462965" cy="2052751"/>
          </a:xfrm>
          <a:prstGeom prst="arc">
            <a:avLst>
              <a:gd name="adj1" fmla="val 15561837"/>
              <a:gd name="adj2" fmla="val 6125512"/>
            </a:avLst>
          </a:prstGeom>
          <a:ln w="25400">
            <a:solidFill>
              <a:srgbClr val="1C43B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59E5A4-29F1-B40A-8113-E05E9419DC69}"/>
              </a:ext>
            </a:extLst>
          </p:cNvPr>
          <p:cNvCxnSpPr>
            <a:cxnSpLocks/>
          </p:cNvCxnSpPr>
          <p:nvPr/>
        </p:nvCxnSpPr>
        <p:spPr>
          <a:xfrm>
            <a:off x="5101104" y="4302838"/>
            <a:ext cx="2580346" cy="0"/>
          </a:xfrm>
          <a:prstGeom prst="straightConnector1">
            <a:avLst/>
          </a:prstGeom>
          <a:ln w="25400">
            <a:solidFill>
              <a:srgbClr val="3366FF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52A2CD3-4EBF-D1F6-93AE-B50B3A56DB9D}"/>
              </a:ext>
            </a:extLst>
          </p:cNvPr>
          <p:cNvSpPr txBox="1"/>
          <p:nvPr/>
        </p:nvSpPr>
        <p:spPr>
          <a:xfrm>
            <a:off x="5958018" y="3900992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정상 포트 이용하여 데이터</a:t>
            </a: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송신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7E78468-47FA-40AC-8DB6-F0B639E88562}"/>
              </a:ext>
            </a:extLst>
          </p:cNvPr>
          <p:cNvGrpSpPr/>
          <p:nvPr/>
        </p:nvGrpSpPr>
        <p:grpSpPr>
          <a:xfrm>
            <a:off x="6466994" y="2815985"/>
            <a:ext cx="155448" cy="160123"/>
            <a:chOff x="6986016" y="2388291"/>
            <a:chExt cx="304019" cy="313163"/>
          </a:xfrm>
        </p:grpSpPr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ADDF6EE9-8943-E0E3-F436-0C63757D3633}"/>
                </a:ext>
              </a:extLst>
            </p:cNvPr>
            <p:cNvCxnSpPr>
              <a:cxnSpLocks/>
            </p:cNvCxnSpPr>
            <p:nvPr/>
          </p:nvCxnSpPr>
          <p:spPr>
            <a:xfrm>
              <a:off x="6986016" y="2388291"/>
              <a:ext cx="304019" cy="304019"/>
            </a:xfrm>
            <a:prstGeom prst="line">
              <a:avLst/>
            </a:prstGeom>
            <a:ln w="2540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E270A844-DDEE-F3C1-0DB9-A900F39CC64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86016" y="2397435"/>
              <a:ext cx="304019" cy="304019"/>
            </a:xfrm>
            <a:prstGeom prst="line">
              <a:avLst/>
            </a:prstGeom>
            <a:ln w="2540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A61D9D8-926A-D424-DC3F-F1AC53C1895E}"/>
              </a:ext>
            </a:extLst>
          </p:cNvPr>
          <p:cNvSpPr txBox="1"/>
          <p:nvPr/>
        </p:nvSpPr>
        <p:spPr>
          <a:xfrm>
            <a:off x="4375611" y="4719755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LAG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50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LACP 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의 작동 방식 </a:t>
            </a: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대역폭</a:t>
            </a: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창원단감아삭 Bold" panose="020B0803000000000000" pitchFamily="50" charset="-127"/>
                <a:ea typeface="창원단감아삭 Bold" panose="020B0803000000000000" pitchFamily="50" charset="-127"/>
              </a:rPr>
              <a:t>How</a:t>
            </a:r>
            <a:endParaRPr lang="ko-KR" altLang="en-US" sz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창원단감아삭 Bold" panose="020B0803000000000000" pitchFamily="50" charset="-127"/>
              <a:ea typeface="창원단감아삭 Bold" panose="020B08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A9CB2-ACB0-9DA8-4A60-78A83B4BB4C7}"/>
              </a:ext>
            </a:extLst>
          </p:cNvPr>
          <p:cNvSpPr txBox="1"/>
          <p:nvPr/>
        </p:nvSpPr>
        <p:spPr>
          <a:xfrm>
            <a:off x="3587566" y="1676233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Switch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3F61D1-D4E2-CF64-B429-80A7F657231B}"/>
              </a:ext>
            </a:extLst>
          </p:cNvPr>
          <p:cNvSpPr txBox="1"/>
          <p:nvPr/>
        </p:nvSpPr>
        <p:spPr>
          <a:xfrm>
            <a:off x="9737793" y="1676233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Server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7174" name="Picture 6" descr="File Server | Cisco Network Topology Icons 3015">
            <a:extLst>
              <a:ext uri="{FF2B5EF4-FFF2-40B4-BE49-F238E27FC236}">
                <a16:creationId xmlns:a16="http://schemas.microsoft.com/office/drawing/2014/main" id="{CB535074-AC3F-74FC-A663-A6452D1EA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277" y="2219469"/>
            <a:ext cx="1604546" cy="160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Workgroup Switch | Cisco Network Topology Icons Black And White">
            <a:extLst>
              <a:ext uri="{FF2B5EF4-FFF2-40B4-BE49-F238E27FC236}">
                <a16:creationId xmlns:a16="http://schemas.microsoft.com/office/drawing/2014/main" id="{C6CC1931-6F97-B7EB-AD2D-25C5EC8B3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563" y="2499705"/>
            <a:ext cx="2055520" cy="104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F4411AB-5E3A-1FB3-CC7F-EDC2975CDFC8}"/>
              </a:ext>
            </a:extLst>
          </p:cNvPr>
          <p:cNvSpPr txBox="1"/>
          <p:nvPr/>
        </p:nvSpPr>
        <p:spPr>
          <a:xfrm>
            <a:off x="8411923" y="2615456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1000Mbps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3D267F80-1530-28D3-498B-72449F92FF8B}"/>
              </a:ext>
            </a:extLst>
          </p:cNvPr>
          <p:cNvCxnSpPr>
            <a:cxnSpLocks/>
          </p:cNvCxnSpPr>
          <p:nvPr/>
        </p:nvCxnSpPr>
        <p:spPr>
          <a:xfrm>
            <a:off x="5257800" y="2963597"/>
            <a:ext cx="402250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Pc | Cisco Network Topology Icons Black And White">
            <a:extLst>
              <a:ext uri="{FF2B5EF4-FFF2-40B4-BE49-F238E27FC236}">
                <a16:creationId xmlns:a16="http://schemas.microsoft.com/office/drawing/2014/main" id="{855113D6-E149-6B09-6232-467553782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6" y="4847485"/>
            <a:ext cx="1290528" cy="115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36F2D1-85A4-D727-4B0A-C5DF33375DF8}"/>
              </a:ext>
            </a:extLst>
          </p:cNvPr>
          <p:cNvSpPr txBox="1"/>
          <p:nvPr/>
        </p:nvSpPr>
        <p:spPr>
          <a:xfrm>
            <a:off x="1098043" y="5943319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PC 1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8" name="Picture 2" descr="Pc | Cisco Network Topology Icons Black And White">
            <a:extLst>
              <a:ext uri="{FF2B5EF4-FFF2-40B4-BE49-F238E27FC236}">
                <a16:creationId xmlns:a16="http://schemas.microsoft.com/office/drawing/2014/main" id="{ADB685F4-D4B5-5653-A8A9-B9C8FC7E0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24" y="4847485"/>
            <a:ext cx="1290528" cy="115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323A2A-53B3-ABE6-BC3C-DE2DDE65C5CE}"/>
              </a:ext>
            </a:extLst>
          </p:cNvPr>
          <p:cNvSpPr txBox="1"/>
          <p:nvPr/>
        </p:nvSpPr>
        <p:spPr>
          <a:xfrm>
            <a:off x="2716531" y="5943319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PC 2</a:t>
            </a:r>
            <a:endParaRPr lang="ko-KR" altLang="en-US" sz="20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466BAE0-424A-5103-A5A2-3F7C5A927122}"/>
              </a:ext>
            </a:extLst>
          </p:cNvPr>
          <p:cNvCxnSpPr>
            <a:cxnSpLocks/>
          </p:cNvCxnSpPr>
          <p:nvPr/>
        </p:nvCxnSpPr>
        <p:spPr>
          <a:xfrm flipV="1">
            <a:off x="1600200" y="3661142"/>
            <a:ext cx="1584312" cy="1068979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9B986A76-B5B4-6E38-E8FA-A8595A1F73A8}"/>
              </a:ext>
            </a:extLst>
          </p:cNvPr>
          <p:cNvCxnSpPr>
            <a:cxnSpLocks/>
          </p:cNvCxnSpPr>
          <p:nvPr/>
        </p:nvCxnSpPr>
        <p:spPr>
          <a:xfrm flipV="1">
            <a:off x="3204183" y="3661142"/>
            <a:ext cx="812433" cy="1068979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B27B3A3-C0B2-6369-0716-D30203F60259}"/>
              </a:ext>
            </a:extLst>
          </p:cNvPr>
          <p:cNvSpPr txBox="1"/>
          <p:nvPr/>
        </p:nvSpPr>
        <p:spPr>
          <a:xfrm>
            <a:off x="3410155" y="4462544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1000Mbps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85104E-D27E-BCB7-B3EF-8D9F95DA72B4}"/>
              </a:ext>
            </a:extLst>
          </p:cNvPr>
          <p:cNvSpPr txBox="1"/>
          <p:nvPr/>
        </p:nvSpPr>
        <p:spPr>
          <a:xfrm>
            <a:off x="1919683" y="4462544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1000Mbps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FCAA58-8FB7-4B36-E351-135549F96CB6}"/>
              </a:ext>
            </a:extLst>
          </p:cNvPr>
          <p:cNvSpPr txBox="1"/>
          <p:nvPr/>
        </p:nvSpPr>
        <p:spPr>
          <a:xfrm>
            <a:off x="1336550" y="3429000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500Mbps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FF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503CF3-113B-B19C-81B5-6062F951A854}"/>
              </a:ext>
            </a:extLst>
          </p:cNvPr>
          <p:cNvSpPr txBox="1"/>
          <p:nvPr/>
        </p:nvSpPr>
        <p:spPr>
          <a:xfrm>
            <a:off x="3876465" y="3896801"/>
            <a:ext cx="813514" cy="348141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Light" panose="00000300000000000000" pitchFamily="2" charset="-127"/>
              </a:rPr>
              <a:t>500Mbps</a:t>
            </a:r>
            <a:endParaRPr lang="ko-KR" altLang="en-US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366FF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5" name="호 44">
            <a:extLst>
              <a:ext uri="{FF2B5EF4-FFF2-40B4-BE49-F238E27FC236}">
                <a16:creationId xmlns:a16="http://schemas.microsoft.com/office/drawing/2014/main" id="{12423256-C486-586D-5E40-AFCA35A3F357}"/>
              </a:ext>
            </a:extLst>
          </p:cNvPr>
          <p:cNvSpPr/>
          <p:nvPr/>
        </p:nvSpPr>
        <p:spPr>
          <a:xfrm rot="21095405">
            <a:off x="1683912" y="2492149"/>
            <a:ext cx="8307851" cy="3060142"/>
          </a:xfrm>
          <a:prstGeom prst="arc">
            <a:avLst>
              <a:gd name="adj1" fmla="val 10937541"/>
              <a:gd name="adj2" fmla="val 20741182"/>
            </a:avLst>
          </a:prstGeom>
          <a:ln w="19050">
            <a:solidFill>
              <a:srgbClr val="3366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호 45">
            <a:extLst>
              <a:ext uri="{FF2B5EF4-FFF2-40B4-BE49-F238E27FC236}">
                <a16:creationId xmlns:a16="http://schemas.microsoft.com/office/drawing/2014/main" id="{4622123F-F5DD-6EC4-0114-2F273DDAC909}"/>
              </a:ext>
            </a:extLst>
          </p:cNvPr>
          <p:cNvSpPr/>
          <p:nvPr/>
        </p:nvSpPr>
        <p:spPr>
          <a:xfrm rot="20906431">
            <a:off x="3213199" y="2621976"/>
            <a:ext cx="6598841" cy="2693357"/>
          </a:xfrm>
          <a:prstGeom prst="arc">
            <a:avLst>
              <a:gd name="adj1" fmla="val 10937541"/>
              <a:gd name="adj2" fmla="val 20687138"/>
            </a:avLst>
          </a:prstGeom>
          <a:ln w="19050">
            <a:solidFill>
              <a:srgbClr val="3366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17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45" grpId="0" animBg="1"/>
      <p:bldP spid="4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2423</TotalTime>
  <Words>376</Words>
  <Application>Microsoft Macintosh PowerPoint</Application>
  <PresentationFormat>와이드스크린</PresentationFormat>
  <Paragraphs>112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Noto Sans KR Black</vt:lpstr>
      <vt:lpstr>Arial</vt:lpstr>
      <vt:lpstr>KoPub돋움체 Light</vt:lpstr>
      <vt:lpstr>창원단감아삭 Bold</vt:lpstr>
      <vt:lpstr>KoPub돋움체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장성진</cp:lastModifiedBy>
  <cp:revision>40</cp:revision>
  <dcterms:created xsi:type="dcterms:W3CDTF">2021-09-01T08:44:20Z</dcterms:created>
  <dcterms:modified xsi:type="dcterms:W3CDTF">2023-01-03T08:35:47Z</dcterms:modified>
</cp:coreProperties>
</file>